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png" ContentType="image/png"/>
  <Default Extension="bin" ContentType="application/vnd.openxmlformats-officedocument.presentationml.printerSettings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13"/>
  </p:notesMasterIdLst>
  <p:handoutMasterIdLst>
    <p:handoutMasterId r:id="rId14"/>
  </p:handoutMasterIdLst>
  <p:sldIdLst>
    <p:sldId id="267" r:id="rId2"/>
    <p:sldId id="26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88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printerSettings" Target="printerSettings/printerSettings1.bin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19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9F04DA3-26F9-E049-B440-E7950413E8A0}" type="datetime1">
              <a:rPr lang="en-US"/>
              <a:pPr>
                <a:defRPr/>
              </a:pPr>
              <a:t>5/9/12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9F371F5-D706-F14A-A96B-8C166785A0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738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1DA0B3D-8590-C445-9DC3-92941DBC6E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3423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B253E0-1B1A-B449-AF01-4FE2E31192AF}" type="slidenum">
              <a:rPr lang="en-US"/>
              <a:pPr/>
              <a:t>1</a:t>
            </a:fld>
            <a:endParaRPr 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E9AD77-748C-0648-AB53-4C9A32D7E5D9}" type="slidenum">
              <a:rPr lang="en-US"/>
              <a:pPr/>
              <a:t>11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151B08-15D8-F548-BBCF-E1FF5F1EC86B}" type="slidenum">
              <a:rPr lang="en-US"/>
              <a:pPr/>
              <a:t>3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C44DB6-8A69-7548-B815-B0F513C99404}" type="slidenum">
              <a:rPr lang="en-US"/>
              <a:pPr/>
              <a:t>4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DC007-3425-5A46-A995-378BF24DAD46}" type="slidenum">
              <a:rPr lang="en-US"/>
              <a:pPr/>
              <a:t>5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445D9F-6098-444D-9D41-BD86D6A1CCDB}" type="slidenum">
              <a:rPr lang="en-US"/>
              <a:pPr/>
              <a:t>6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6D1DE5-C405-1548-BF27-30831C26F035}" type="slidenum">
              <a:rPr lang="en-US"/>
              <a:pPr/>
              <a:t>7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B6CE54-8871-F544-AD42-AB058306A7C6}" type="slidenum">
              <a:rPr lang="en-US"/>
              <a:pPr/>
              <a:t>8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C7E170-33A4-B646-BC15-9E7CABC52C58}" type="slidenum">
              <a:rPr lang="en-US"/>
              <a:pPr/>
              <a:t>9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59CEB1-600D-D04E-9DD6-F8397CC77E96}" type="slidenum">
              <a:rPr lang="en-US"/>
              <a:pPr/>
              <a:t>10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Times" pitchFamily="-112" charset="0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137C6-BB43-8F4D-85AD-037B8E2355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18E35-02A5-E844-9C0F-7B6F66F1C0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F794F-90E3-2C48-879C-EDA69E20CC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D6BC8-8856-C24A-B0E9-E6DE1CF381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F68C3-D784-5A4A-B6E2-D01EEF2D73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A8AF9-49C6-F64B-BE4B-A5575D9EC6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5EBFD7-CA9A-CF47-ACD7-680BDB08B3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0F558D-7DBD-D04F-ACCE-8917414C61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53DCEF-D189-C843-8764-1578D41995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2A33C-DAFB-EC4A-8F88-9952E754E7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ACC36-7C2D-BA46-A921-4F07B2D968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BF138F8-15D2-0144-9274-9C094BAE8C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12" charset="0"/>
          <a:ea typeface="Osaka" pitchFamily="-112" charset="-128"/>
          <a:cs typeface="Osaka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12" charset="0"/>
          <a:ea typeface="Osaka" pitchFamily="-112" charset="-128"/>
          <a:cs typeface="Osaka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12" charset="0"/>
          <a:ea typeface="Osaka" pitchFamily="-112" charset="-128"/>
          <a:cs typeface="Osaka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12" charset="0"/>
          <a:ea typeface="Osaka" pitchFamily="-112" charset="-128"/>
          <a:cs typeface="Osaka" pitchFamily="-11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12" charset="0"/>
          <a:ea typeface="Osaka" pitchFamily="-112" charset="-128"/>
          <a:cs typeface="Osaka" pitchFamily="-11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12" charset="0"/>
          <a:ea typeface="Osaka" pitchFamily="-112" charset="-128"/>
          <a:cs typeface="Osaka" pitchFamily="-11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12" charset="0"/>
          <a:ea typeface="Osaka" pitchFamily="-112" charset="-128"/>
          <a:cs typeface="Osaka" pitchFamily="-11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12" charset="0"/>
          <a:ea typeface="Osaka" pitchFamily="-112" charset="-128"/>
          <a:cs typeface="Osaka" pitchFamily="-11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" pitchFamily="-112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" pitchFamily="-11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" pitchFamily="-112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" pitchFamily="-112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" pitchFamily="-112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" pitchFamily="-112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" pitchFamily="-112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" pitchFamily="-112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" pitchFamily="-112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5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76200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 dirty="0" smtClean="0"/>
              <a:t>I.  </a:t>
            </a:r>
            <a:r>
              <a:rPr lang="en-US" sz="2000" dirty="0"/>
              <a:t>Subphylum Vertebrae</a:t>
            </a:r>
          </a:p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A.  General characteristics</a:t>
            </a:r>
          </a:p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1.  Contain a vertebrae or backbone</a:t>
            </a:r>
          </a:p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	a.  Bones or cartilage that surround and protect </a:t>
            </a:r>
          </a:p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		the dorsal nerve cord</a:t>
            </a:r>
          </a:p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	</a:t>
            </a:r>
            <a:r>
              <a:rPr lang="en-US" sz="2000" dirty="0" err="1"/>
              <a:t>b</a:t>
            </a:r>
            <a:r>
              <a:rPr lang="en-US" sz="2000" dirty="0"/>
              <a:t>.  Form the vertebral column or</a:t>
            </a:r>
            <a:r>
              <a:rPr lang="en-US" sz="2000" dirty="0" smtClean="0"/>
              <a:t> backbone</a:t>
            </a:r>
            <a:endParaRPr lang="en-US" dirty="0"/>
          </a:p>
        </p:txBody>
      </p:sp>
      <p:pic>
        <p:nvPicPr>
          <p:cNvPr id="7171" name="Picture 3" descr="sp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3203" y="762001"/>
            <a:ext cx="1840797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2590800"/>
            <a:ext cx="7010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</a:tabLst>
            </a:pPr>
            <a:r>
              <a:rPr lang="en-US" sz="2000" dirty="0"/>
              <a:t>	2.  Skull or </a:t>
            </a:r>
            <a:r>
              <a:rPr lang="en-US" sz="2000" dirty="0" smtClean="0"/>
              <a:t>cranium</a:t>
            </a:r>
          </a:p>
          <a:p>
            <a:pPr>
              <a:tabLst>
                <a:tab pos="796925" algn="l"/>
                <a:tab pos="1144588" algn="l"/>
              </a:tabLst>
            </a:pPr>
            <a:r>
              <a:rPr lang="en-US" sz="2000" dirty="0" smtClean="0"/>
              <a:t>		a.  Highly </a:t>
            </a:r>
            <a:r>
              <a:rPr lang="en-US" sz="2000" dirty="0" err="1" smtClean="0"/>
              <a:t>cephalized</a:t>
            </a:r>
            <a:endParaRPr lang="en-US" dirty="0"/>
          </a:p>
        </p:txBody>
      </p:sp>
      <p:pic>
        <p:nvPicPr>
          <p:cNvPr id="7173" name="Picture 5" descr="Crani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2666999"/>
            <a:ext cx="1219200" cy="12517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0" y="3200400"/>
            <a:ext cx="541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</a:tabLst>
            </a:pPr>
            <a:r>
              <a:rPr lang="en-US" sz="2000" dirty="0"/>
              <a:t>	3.  Have an endoskeleton</a:t>
            </a:r>
          </a:p>
          <a:p>
            <a:pPr>
              <a:tabLst>
                <a:tab pos="796925" algn="l"/>
                <a:tab pos="1141413" algn="l"/>
              </a:tabLst>
            </a:pPr>
            <a:r>
              <a:rPr lang="en-US" sz="2000" dirty="0"/>
              <a:t>		a.  Composed of bone or cartilage</a:t>
            </a:r>
            <a:endParaRPr lang="en-US" dirty="0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0" y="3810000"/>
            <a:ext cx="5105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b</a:t>
            </a:r>
            <a:r>
              <a:rPr lang="en-US" sz="2000" dirty="0" smtClean="0"/>
              <a:t>.  </a:t>
            </a:r>
            <a:r>
              <a:rPr lang="en-US" sz="2000" dirty="0"/>
              <a:t>Axial skeleton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</a:t>
            </a:r>
            <a:r>
              <a:rPr lang="en-US" sz="2000" dirty="0"/>
              <a:t>Vertebral column and skull</a:t>
            </a:r>
            <a:endParaRPr lang="en-US" dirty="0"/>
          </a:p>
        </p:txBody>
      </p:sp>
      <p:pic>
        <p:nvPicPr>
          <p:cNvPr id="7177" name="Picture 9" descr="Axia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2600" y="4038600"/>
            <a:ext cx="3581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Axial_AppendicularSke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57838" y="3989388"/>
            <a:ext cx="3586162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0" y="4343400"/>
            <a:ext cx="5486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c</a:t>
            </a:r>
            <a:r>
              <a:rPr lang="en-US" sz="2000" dirty="0" smtClean="0"/>
              <a:t>.  </a:t>
            </a:r>
            <a:r>
              <a:rPr lang="en-US" sz="2000" dirty="0" err="1"/>
              <a:t>Appendicular</a:t>
            </a:r>
            <a:r>
              <a:rPr lang="en-US" sz="2000" dirty="0"/>
              <a:t> skeleton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</a:t>
            </a:r>
            <a:r>
              <a:rPr lang="en-US" sz="2000" dirty="0"/>
              <a:t>Paired limbs or fins</a:t>
            </a:r>
          </a:p>
          <a:p>
            <a:pPr>
              <a:tabLst>
                <a:tab pos="796925" algn="l"/>
                <a:tab pos="114141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2.  </a:t>
            </a:r>
            <a:r>
              <a:rPr lang="en-US" sz="2000" dirty="0"/>
              <a:t>Attached to axial skeleton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5181600"/>
            <a:ext cx="556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4863" algn="l"/>
              </a:tabLst>
            </a:pPr>
            <a:r>
              <a:rPr lang="en-US" sz="2000" dirty="0" smtClean="0"/>
              <a:t>	4.  Jaws</a:t>
            </a:r>
          </a:p>
          <a:p>
            <a:pPr>
              <a:tabLst>
                <a:tab pos="1144588" algn="l"/>
                <a:tab pos="1485900" algn="l"/>
              </a:tabLst>
            </a:pPr>
            <a:r>
              <a:rPr lang="en-US" sz="2000" dirty="0" smtClean="0"/>
              <a:t>	a.  Provided new feeding 			opportunities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6019800"/>
            <a:ext cx="55626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4863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5.  Amniotic egg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/>
              <a:t>Chapter 19</a:t>
            </a:r>
            <a:r>
              <a:rPr lang="en-US" u="sng" dirty="0" smtClean="0">
                <a:sym typeface="Wingdings"/>
              </a:rPr>
              <a:t> The Evolution of Vertebrate Diversity</a:t>
            </a:r>
            <a:endParaRPr lang="en-US" sz="2000" dirty="0" smtClean="0">
              <a:sym typeface="Wingdings"/>
            </a:endParaRPr>
          </a:p>
          <a:p>
            <a:r>
              <a:rPr lang="en-US" sz="2000" u="sng" dirty="0" smtClean="0">
                <a:sym typeface="Wingdings"/>
              </a:rPr>
              <a:t>19.1Derived characters define the major </a:t>
            </a:r>
            <a:r>
              <a:rPr lang="en-US" sz="2000" u="sng" dirty="0" err="1" smtClean="0">
                <a:sym typeface="Wingdings"/>
              </a:rPr>
              <a:t>clades</a:t>
            </a:r>
            <a:r>
              <a:rPr lang="en-US" sz="2000" u="sng" dirty="0" smtClean="0">
                <a:sym typeface="Wingdings"/>
              </a:rPr>
              <a:t> of vertebrates</a:t>
            </a:r>
            <a:endParaRPr lang="en-US" u="sng" dirty="0" smtClean="0">
              <a:sym typeface="Wingding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4" grpId="0"/>
      <p:bldP spid="7175" grpId="0"/>
      <p:bldP spid="7179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C.  Respiratory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1.  Lungs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2.  Anterior and posterior air sacs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	a.  Posterior receives 75% of O2 taken in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	b.  Storage sacs for air, CO2 &amp; O2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	c.  Allows birds to have a constant supply of O2 available</a:t>
            </a:r>
            <a:endParaRPr lang="en-US"/>
          </a:p>
        </p:txBody>
      </p:sp>
      <p:pic>
        <p:nvPicPr>
          <p:cNvPr id="22531" name="Picture 3" descr="Avian-Respirator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133600"/>
            <a:ext cx="8534400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D.  Nervous system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1.  Cerebellum is well developed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	a.  Flight requires a high degree of coordination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2.  Vision very keen</a:t>
            </a:r>
            <a:endParaRPr lang="en-US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0" y="12954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E.  Reproduction &amp; development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1.  Internal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2.  Parental care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	a.  Very high degree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	b.  Nests, incubate eggs, protect young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_01KeyDerivedTraits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52" y="387096"/>
            <a:ext cx="8540496" cy="6083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B.  Classification</a:t>
            </a:r>
          </a:p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	1.  Class Agnatha</a:t>
            </a:r>
          </a:p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		a.  Jaw-less fish</a:t>
            </a:r>
          </a:p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		b.  Lampreys</a:t>
            </a:r>
            <a:endParaRPr lang="en-US"/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1219200"/>
            <a:ext cx="868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2.  Class Chondrichthyes (</a:t>
            </a:r>
            <a:r>
              <a:rPr lang="en-US" sz="2000" i="1"/>
              <a:t>kahn</a:t>
            </a:r>
            <a:r>
              <a:rPr lang="en-US" sz="2000"/>
              <a:t>-DRICK-</a:t>
            </a:r>
            <a:r>
              <a:rPr lang="en-US" sz="2000" i="1"/>
              <a:t>thees</a:t>
            </a:r>
            <a:r>
              <a:rPr lang="en-US" sz="2000"/>
              <a:t>-</a:t>
            </a:r>
            <a:r>
              <a:rPr lang="en-US" sz="2000" i="1"/>
              <a:t>eez)</a:t>
            </a:r>
          </a:p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	a.  Sharks, rays, skates</a:t>
            </a:r>
            <a:endParaRPr lang="en-US"/>
          </a:p>
        </p:txBody>
      </p:sp>
      <p:pic>
        <p:nvPicPr>
          <p:cNvPr id="8196" name="Picture 4" descr="skat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905000"/>
            <a:ext cx="3392488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sting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1828800"/>
            <a:ext cx="3581400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0" y="4419600"/>
            <a:ext cx="9144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3.  Class Osteichthyes (AHS-</a:t>
            </a:r>
            <a:r>
              <a:rPr lang="en-US" sz="2000" i="1"/>
              <a:t>tee</a:t>
            </a:r>
            <a:r>
              <a:rPr lang="en-US" sz="2000"/>
              <a:t>-ICK-</a:t>
            </a:r>
            <a:r>
              <a:rPr lang="en-US" sz="2000" i="1"/>
              <a:t>thee-eez</a:t>
            </a:r>
            <a:r>
              <a:rPr lang="en-US" sz="2000"/>
              <a:t>)</a:t>
            </a:r>
          </a:p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	a.  Bony fish</a:t>
            </a:r>
          </a:p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4.  Class Amphibia</a:t>
            </a:r>
          </a:p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5.  Class Reptilia</a:t>
            </a:r>
          </a:p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6.  Class Aves</a:t>
            </a:r>
          </a:p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	a.  Birds</a:t>
            </a:r>
          </a:p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7.  Class Mammalia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/>
              <a:t>CLASS CHONDRICTHYES</a:t>
            </a:r>
            <a:endParaRPr lang="en-US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533400"/>
            <a:ext cx="9144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I.  Characteristics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A.  Skeleton of cartilage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	1.  Flexible, lightweight tissue surrounded by tough protein fibers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B.  External covering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	1.  Placoid scales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		a.  Small tooth-like spines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		b.  Feels like sandpaper</a:t>
            </a:r>
            <a:endParaRPr lang="en-US"/>
          </a:p>
        </p:txBody>
      </p:sp>
      <p:pic>
        <p:nvPicPr>
          <p:cNvPr id="9220" name="Picture 4" descr="Placoi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1600200"/>
            <a:ext cx="3651250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0" y="2743200"/>
            <a:ext cx="5257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	C.  Reproduction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		1.  Internal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	D.  Mostly ectothermic</a:t>
            </a:r>
            <a:endParaRPr lang="en-US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0" y="3733800"/>
            <a:ext cx="9144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II.  Sharks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A.  Nervous system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	1.  Olfactory bulb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		a.  Located in brain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		b.  Monitors chemicals in the water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		c.  Sense of smell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	2.  Vision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		a.  Very good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1" grpId="0"/>
      <p:bldP spid="92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3.  Electroreception</a:t>
            </a:r>
          </a:p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	a.  Ability to detect electrical signals in water</a:t>
            </a:r>
          </a:p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	b.  Used to detect electrical fields generated by muscular contraction</a:t>
            </a:r>
            <a:endParaRPr lang="en-US"/>
          </a:p>
        </p:txBody>
      </p:sp>
      <p:pic>
        <p:nvPicPr>
          <p:cNvPr id="10243" name="Picture 3" descr="Electr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1066800"/>
            <a:ext cx="3435350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3048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4.  Lateral line</a:t>
            </a:r>
          </a:p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	a.  Detects vibrations in the water</a:t>
            </a:r>
            <a:endParaRPr lang="en-US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0" y="37338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B.  Circulatory system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	1.  Heart only a single chamber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		a.  Complete mixing of oxygenated and deoxygenated blood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	2.  Singe-loop system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		a.  Blood pumped to gills, to the body, then back to the heart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/>
              <a:t>CLASS OSTEICHTHYES</a:t>
            </a:r>
            <a:endParaRPr 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0" y="5334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  <a:tab pos="914400" algn="l"/>
              </a:tabLst>
            </a:pPr>
            <a:r>
              <a:rPr lang="en-US" sz="2000"/>
              <a:t>I.  Characteristics</a:t>
            </a:r>
          </a:p>
          <a:p>
            <a:pPr marL="114300" lvl="1">
              <a:tabLst>
                <a:tab pos="452438" algn="l"/>
                <a:tab pos="914400" algn="l"/>
              </a:tabLst>
            </a:pPr>
            <a:r>
              <a:rPr lang="en-US" sz="2000"/>
              <a:t>	A.  Skeleton of bone</a:t>
            </a:r>
          </a:p>
          <a:p>
            <a:pPr marL="114300" lvl="1">
              <a:tabLst>
                <a:tab pos="452438" algn="l"/>
                <a:tab pos="914400" algn="l"/>
              </a:tabLst>
            </a:pPr>
            <a:r>
              <a:rPr lang="en-US" sz="2000"/>
              <a:t>	B.  Swim bladder</a:t>
            </a:r>
          </a:p>
          <a:p>
            <a:pPr marL="114300" lvl="1">
              <a:tabLst>
                <a:tab pos="452438" algn="l"/>
                <a:tab pos="914400" algn="l"/>
              </a:tabLst>
            </a:pPr>
            <a:r>
              <a:rPr lang="en-US" sz="2000"/>
              <a:t>		1.  Gas filled sac used to control buoyancy</a:t>
            </a:r>
          </a:p>
          <a:p>
            <a:pPr marL="114300" lvl="1">
              <a:tabLst>
                <a:tab pos="452438" algn="l"/>
                <a:tab pos="914400" algn="l"/>
              </a:tabLst>
            </a:pPr>
            <a:r>
              <a:rPr lang="en-US" sz="2000"/>
              <a:t>	C.  Scales</a:t>
            </a:r>
            <a:endParaRPr lang="en-US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0" y="2057400"/>
            <a:ext cx="77724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  <a:tab pos="860425" algn="l"/>
                <a:tab pos="1204913" algn="l"/>
                <a:tab pos="1538288" algn="l"/>
              </a:tabLst>
            </a:pPr>
            <a:r>
              <a:rPr lang="en-US" sz="2000" dirty="0"/>
              <a:t>	D.  Circulatory system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  <a:tab pos="1538288" algn="l"/>
              </a:tabLst>
            </a:pPr>
            <a:r>
              <a:rPr lang="en-US" sz="2000" dirty="0"/>
              <a:t>		1.  Heart divided into 2 chambers in a row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  <a:tab pos="1538288" algn="l"/>
              </a:tabLst>
            </a:pPr>
            <a:r>
              <a:rPr lang="en-US" sz="2000" dirty="0"/>
              <a:t>			a.  Still complete mixing of oxygenated </a:t>
            </a:r>
            <a:r>
              <a:rPr lang="en-US" sz="2000" dirty="0" smtClean="0"/>
              <a:t>and 					     deoxygenated </a:t>
            </a:r>
            <a:r>
              <a:rPr lang="en-US" sz="2000" dirty="0"/>
              <a:t>Blood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  <a:tab pos="1538288" algn="l"/>
              </a:tabLst>
            </a:pPr>
            <a:r>
              <a:rPr lang="en-US" sz="2000" dirty="0"/>
              <a:t>		2.  Single-loop system</a:t>
            </a:r>
            <a:endParaRPr lang="en-US" dirty="0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-20918" y="35814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</a:tabLst>
            </a:pPr>
            <a:r>
              <a:rPr lang="en-US" sz="2000" dirty="0"/>
              <a:t>	E.  Ectothermic</a:t>
            </a:r>
            <a:endParaRPr lang="en-US" dirty="0"/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0" y="396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lvl="1" algn="ctr"/>
            <a:r>
              <a:rPr lang="en-US" u="sng">
                <a:latin typeface="Geneva" pitchFamily="-112" charset="0"/>
              </a:rPr>
              <a:t>CLASS AMPHIBIA</a:t>
            </a:r>
            <a:endParaRPr lang="en-US"/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0" y="449580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I.  Characteristics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A.  External covering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	1.  Moist, thin skin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		a.  No scales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		b.  Mucous covers body to keep moist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	2.  Movable eyelids &amp; tear glands</a:t>
            </a:r>
            <a:endParaRPr lang="en-US"/>
          </a:p>
        </p:txBody>
      </p:sp>
      <p:pic>
        <p:nvPicPr>
          <p:cNvPr id="2" name="Picture 1" descr="2 chambered hear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533400"/>
            <a:ext cx="1371600" cy="3618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1273" grpId="0"/>
      <p:bldP spid="11274" grpId="0"/>
      <p:bldP spid="11275" grpId="0"/>
      <p:bldP spid="112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0"/>
            <a:ext cx="70104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B.  Circulatory system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1.  3 chambered heart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	a.  Partial mixing of oxygenated and </a:t>
            </a:r>
            <a:r>
              <a:rPr lang="en-US" sz="2000" dirty="0" smtClean="0"/>
              <a:t>						deoxygenated </a:t>
            </a:r>
            <a:r>
              <a:rPr lang="en-US" sz="2000" dirty="0"/>
              <a:t>blood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2.  Double-loop system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	a.  Blood pumped to lungs, back to heart, to the </a:t>
            </a:r>
            <a:r>
              <a:rPr lang="en-US" sz="2000" dirty="0" smtClean="0"/>
              <a:t>				body</a:t>
            </a:r>
            <a:r>
              <a:rPr lang="en-US" sz="2000" dirty="0"/>
              <a:t>, then back to </a:t>
            </a:r>
            <a:r>
              <a:rPr lang="en-US" sz="2000" dirty="0" smtClean="0"/>
              <a:t>the </a:t>
            </a:r>
            <a:r>
              <a:rPr lang="en-US" sz="2000" dirty="0"/>
              <a:t>heart</a:t>
            </a:r>
            <a:endParaRPr lang="en-US" dirty="0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0" y="22098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  <a:tab pos="796925" algn="l"/>
              </a:tabLst>
            </a:pPr>
            <a:r>
              <a:rPr lang="en-US" sz="2000" dirty="0"/>
              <a:t>	C.  Respiratory system</a:t>
            </a:r>
          </a:p>
          <a:p>
            <a:pPr marL="114300" lvl="1">
              <a:tabLst>
                <a:tab pos="452438" algn="l"/>
                <a:tab pos="796925" algn="l"/>
              </a:tabLst>
            </a:pPr>
            <a:r>
              <a:rPr lang="en-US" sz="2000" dirty="0"/>
              <a:t>		1.  Lungs- Small surface area</a:t>
            </a:r>
            <a:endParaRPr lang="en-US" dirty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2819400"/>
            <a:ext cx="9144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D.  Nervous system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1.  Similar to fish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2.  Olfactory larger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	a.  Chemicals (smell) do not travel as efficiently through air as in 				water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3.  Cerebellum larger than fish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	a.  Controls muscular coordination</a:t>
            </a:r>
            <a:endParaRPr lang="en-US" dirty="0"/>
          </a:p>
        </p:txBody>
      </p:sp>
      <p:pic>
        <p:nvPicPr>
          <p:cNvPr id="2" name="Picture 1" descr="3 chambered hear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22412"/>
            <a:ext cx="1722120" cy="3444240"/>
          </a:xfrm>
          <a:prstGeom prst="rect">
            <a:avLst/>
          </a:prstGeom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4937125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  <a:tab pos="796925" algn="l"/>
                <a:tab pos="1141413" algn="l"/>
              </a:tabLst>
            </a:pPr>
            <a:r>
              <a:rPr lang="en-US" sz="2000" dirty="0"/>
              <a:t>	E.  Reproduction &amp; development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</a:tabLst>
            </a:pPr>
            <a:r>
              <a:rPr lang="en-US" sz="2000" dirty="0"/>
              <a:t>		1.  Complete metamorphosis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</a:tabLst>
            </a:pPr>
            <a:r>
              <a:rPr lang="en-US" sz="2000" dirty="0"/>
              <a:t>		2.  Still have to return to water to reproduce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</a:tabLst>
            </a:pPr>
            <a:r>
              <a:rPr lang="en-US" sz="2000" dirty="0"/>
              <a:t>		3.  External fertilization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</a:tabLst>
            </a:pPr>
            <a:r>
              <a:rPr lang="en-US" sz="2000" dirty="0"/>
              <a:t>		4.  Parental care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</a:tabLst>
            </a:pPr>
            <a:r>
              <a:rPr lang="en-US" sz="2000" dirty="0"/>
              <a:t>			a.  Young are cared for and protected by adults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0" y="11953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</a:tabLst>
            </a:pPr>
            <a:r>
              <a:rPr lang="en-US" sz="2000" dirty="0">
                <a:latin typeface="Geneva" pitchFamily="-112" charset="0"/>
              </a:rPr>
              <a:t>	F.  Ectothermic</a:t>
            </a:r>
            <a:endParaRPr lang="en-US" dirty="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-8965" y="381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 algn="ctr"/>
            <a:r>
              <a:rPr lang="en-US" u="sng" dirty="0">
                <a:latin typeface="Geneva" pitchFamily="-112" charset="0"/>
              </a:rPr>
              <a:t>CLASS REPTILIA</a:t>
            </a:r>
            <a:endParaRPr lang="en-US" dirty="0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0" y="8382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I.  Characteristics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A.  External covering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	1.  Thick, dry scaly skin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		a.  Prevents water loss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		b.  Protection from radiation</a:t>
            </a:r>
            <a:endParaRPr lang="en-US" dirty="0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0" y="24384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B.  Circulatory system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	1.  3 chambered heart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		a.  Third chamber partially divided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		b.  Slightly less mixing of blood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	2.  Double-looped system</a:t>
            </a:r>
            <a:endParaRPr lang="en-US" dirty="0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-32871" y="4038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398463" algn="l"/>
                <a:tab pos="796925" algn="l"/>
              </a:tabLst>
            </a:pPr>
            <a:r>
              <a:rPr lang="en-US" sz="2000" dirty="0"/>
              <a:t>	C.  Respiratory system</a:t>
            </a:r>
          </a:p>
          <a:p>
            <a:pPr marL="114300" lvl="1">
              <a:tabLst>
                <a:tab pos="398463" algn="l"/>
                <a:tab pos="796925" algn="l"/>
              </a:tabLst>
            </a:pPr>
            <a:r>
              <a:rPr lang="en-US" sz="2000" dirty="0"/>
              <a:t>		1.  Lungs with a greatly increased surface area</a:t>
            </a:r>
            <a:endParaRPr lang="en-US" dirty="0"/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0" y="47244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398463" algn="l"/>
                <a:tab pos="796925" algn="l"/>
              </a:tabLst>
            </a:pPr>
            <a:r>
              <a:rPr lang="en-US" dirty="0"/>
              <a:t>	</a:t>
            </a:r>
            <a:r>
              <a:rPr lang="en-US" sz="2000" dirty="0"/>
              <a:t>D.  Nervous system</a:t>
            </a:r>
          </a:p>
          <a:p>
            <a:pPr marL="114300" lvl="1">
              <a:tabLst>
                <a:tab pos="398463" algn="l"/>
                <a:tab pos="796925" algn="l"/>
              </a:tabLst>
            </a:pPr>
            <a:r>
              <a:rPr lang="en-US" sz="2000" dirty="0"/>
              <a:t>		1.  Cerebellum slightly larger</a:t>
            </a:r>
          </a:p>
          <a:p>
            <a:pPr marL="114300" lvl="1">
              <a:tabLst>
                <a:tab pos="398463" algn="l"/>
                <a:tab pos="796925" algn="l"/>
              </a:tabLst>
            </a:pPr>
            <a:r>
              <a:rPr lang="en-US" sz="2000" dirty="0"/>
              <a:t>		2.  Optic lobes of brain well developed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  <p:bldP spid="184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E.  Reproduction &amp; development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1.  Amniotic egg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	a.  Allowed reproduction to occur on land</a:t>
            </a:r>
          </a:p>
          <a:p>
            <a:pPr marL="114300" lvl="1"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2.  Internal</a:t>
            </a:r>
            <a:endParaRPr lang="en-US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12954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860425" algn="l"/>
                <a:tab pos="1204913" algn="l"/>
                <a:tab pos="1538288" algn="l"/>
              </a:tabLst>
            </a:pPr>
            <a:r>
              <a:rPr lang="en-US" sz="2000"/>
              <a:t>	3.  Parental care</a:t>
            </a:r>
          </a:p>
          <a:p>
            <a:pPr marL="114300" lvl="1">
              <a:tabLst>
                <a:tab pos="860425" algn="l"/>
                <a:tab pos="1204913" algn="l"/>
                <a:tab pos="1538288" algn="l"/>
              </a:tabLst>
            </a:pPr>
            <a:r>
              <a:rPr lang="en-US" sz="2000"/>
              <a:t>		a.  Most reptiles do not care for young</a:t>
            </a:r>
          </a:p>
          <a:p>
            <a:pPr marL="114300" lvl="1">
              <a:tabLst>
                <a:tab pos="860425" algn="l"/>
                <a:tab pos="1204913" algn="l"/>
                <a:tab pos="1538288" algn="l"/>
              </a:tabLst>
            </a:pPr>
            <a:r>
              <a:rPr lang="en-US" sz="2000"/>
              <a:t>			1.  Crocodiles and alligators care for up to 1 year</a:t>
            </a:r>
          </a:p>
          <a:p>
            <a:pPr marL="114300" lvl="1">
              <a:tabLst>
                <a:tab pos="860425" algn="l"/>
                <a:tab pos="1204913" algn="l"/>
                <a:tab pos="1538288" algn="l"/>
              </a:tabLst>
            </a:pPr>
            <a:r>
              <a:rPr lang="en-US" sz="2000"/>
              <a:t>		b.  Some snakes and lizards will keep eggs warm but do not care for 			their young</a:t>
            </a:r>
            <a:r>
              <a:rPr lang="en-US"/>
              <a:t> 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0" y="28194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</a:tabLst>
            </a:pPr>
            <a:r>
              <a:rPr lang="en-US" sz="2000">
                <a:latin typeface="Geneva" pitchFamily="-112" charset="0"/>
              </a:rPr>
              <a:t>	F.  Ectothermic</a:t>
            </a:r>
            <a:endParaRPr lang="en-US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0" y="3276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 algn="ctr"/>
            <a:r>
              <a:rPr lang="en-US" u="sng">
                <a:latin typeface="Geneva" pitchFamily="-112" charset="0"/>
              </a:rPr>
              <a:t>CLASS AVES</a:t>
            </a:r>
            <a:endParaRPr lang="en-US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0" y="37338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I.  Characteristics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A.  External covering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	1.  Feathers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		a.  Modified scales</a:t>
            </a:r>
          </a:p>
          <a:p>
            <a:pPr marL="114300" lvl="1"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		b.  Provide lift and warmth</a:t>
            </a:r>
            <a:endParaRPr lang="en-US"/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0" y="53340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452438" algn="l"/>
                <a:tab pos="796925" algn="l"/>
                <a:tab pos="1141413" algn="l"/>
              </a:tabLst>
            </a:pPr>
            <a:r>
              <a:rPr lang="en-US" sz="2000"/>
              <a:t>	B.  Circulatory system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</a:tabLst>
            </a:pPr>
            <a:r>
              <a:rPr lang="en-US" sz="2000"/>
              <a:t>		1.  Heart has 4 chambers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</a:tabLst>
            </a:pPr>
            <a:r>
              <a:rPr lang="en-US" sz="2000"/>
              <a:t>		2.  Double-loop system</a:t>
            </a:r>
          </a:p>
          <a:p>
            <a:pPr marL="114300" lvl="1">
              <a:tabLst>
                <a:tab pos="452438" algn="l"/>
                <a:tab pos="796925" algn="l"/>
                <a:tab pos="1141413" algn="l"/>
              </a:tabLst>
            </a:pPr>
            <a:r>
              <a:rPr lang="en-US" sz="2000"/>
              <a:t>		3.  Extremely fast heart rate</a:t>
            </a:r>
            <a:endParaRPr lang="en-US"/>
          </a:p>
        </p:txBody>
      </p:sp>
      <p:pic>
        <p:nvPicPr>
          <p:cNvPr id="2" name="Picture 1" descr="4 chambered hear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3733800"/>
            <a:ext cx="1359408" cy="298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0" grpId="0"/>
      <p:bldP spid="21511" grpId="0"/>
      <p:bldP spid="21512" grpId="0"/>
    </p:bldLst>
  </p:timing>
</p:sld>
</file>

<file path=ppt/theme/theme1.xml><?xml version="1.0" encoding="utf-8"?>
<a:theme xmlns:a="http://schemas.openxmlformats.org/drawingml/2006/main" name="Crumple">
  <a:themeElements>
    <a:clrScheme name="Crumple 1">
      <a:dk1>
        <a:srgbClr val="808080"/>
      </a:dk1>
      <a:lt1>
        <a:srgbClr val="FFFF66"/>
      </a:lt1>
      <a:dk2>
        <a:srgbClr val="A11F1C"/>
      </a:dk2>
      <a:lt2>
        <a:srgbClr val="FFFF66"/>
      </a:lt2>
      <a:accent1>
        <a:srgbClr val="004080"/>
      </a:accent1>
      <a:accent2>
        <a:srgbClr val="408000"/>
      </a:accent2>
      <a:accent3>
        <a:srgbClr val="CDABAB"/>
      </a:accent3>
      <a:accent4>
        <a:srgbClr val="DADA56"/>
      </a:accent4>
      <a:accent5>
        <a:srgbClr val="AAAFC0"/>
      </a:accent5>
      <a:accent6>
        <a:srgbClr val="397300"/>
      </a:accent6>
      <a:hlink>
        <a:srgbClr val="DC6E00"/>
      </a:hlink>
      <a:folHlink>
        <a:srgbClr val="800080"/>
      </a:folHlink>
    </a:clrScheme>
    <a:fontScheme name="Crumple">
      <a:majorFont>
        <a:latin typeface="Trebuchet MS"/>
        <a:ea typeface="Osaka"/>
        <a:cs typeface="Osaka"/>
      </a:majorFont>
      <a:minorFont>
        <a:latin typeface="Trebuchet MS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2" charset="0"/>
            <a:ea typeface="ＭＳ Ｐゴシック" pitchFamily="-112" charset="-128"/>
            <a:cs typeface="ＭＳ Ｐゴシック" pitchFamily="-112" charset="-128"/>
          </a:defRPr>
        </a:defPPr>
      </a:lstStyle>
    </a:lnDef>
  </a:objectDefaults>
  <a:extraClrSchemeLst>
    <a:extraClrScheme>
      <a:clrScheme name="Crumple 1">
        <a:dk1>
          <a:srgbClr val="808080"/>
        </a:dk1>
        <a:lt1>
          <a:srgbClr val="FFFF66"/>
        </a:lt1>
        <a:dk2>
          <a:srgbClr val="A11F1C"/>
        </a:dk2>
        <a:lt2>
          <a:srgbClr val="FFFF66"/>
        </a:lt2>
        <a:accent1>
          <a:srgbClr val="004080"/>
        </a:accent1>
        <a:accent2>
          <a:srgbClr val="408000"/>
        </a:accent2>
        <a:accent3>
          <a:srgbClr val="CDABAB"/>
        </a:accent3>
        <a:accent4>
          <a:srgbClr val="DADA56"/>
        </a:accent4>
        <a:accent5>
          <a:srgbClr val="AAAFC0"/>
        </a:accent5>
        <a:accent6>
          <a:srgbClr val="397300"/>
        </a:accent6>
        <a:hlink>
          <a:srgbClr val="DC6E00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2004:Templates:Presentations:Designs:Crumple</Template>
  <TotalTime>768</TotalTime>
  <Words>60</Words>
  <Application>Microsoft Macintosh PowerPoint</Application>
  <PresentationFormat>On-screen Show (4:3)</PresentationFormat>
  <Paragraphs>160</Paragraphs>
  <Slides>11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Crumple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8</cp:revision>
  <dcterms:created xsi:type="dcterms:W3CDTF">2011-05-09T20:00:47Z</dcterms:created>
  <dcterms:modified xsi:type="dcterms:W3CDTF">2012-05-09T17:39:44Z</dcterms:modified>
</cp:coreProperties>
</file>